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453" r:id="rId2"/>
    <p:sldId id="508" r:id="rId3"/>
    <p:sldId id="509" r:id="rId4"/>
    <p:sldId id="510" r:id="rId5"/>
    <p:sldId id="512" r:id="rId6"/>
    <p:sldId id="513" r:id="rId7"/>
    <p:sldId id="514" r:id="rId8"/>
    <p:sldId id="515" r:id="rId9"/>
    <p:sldId id="516" r:id="rId10"/>
    <p:sldId id="517" r:id="rId11"/>
    <p:sldId id="518" r:id="rId12"/>
    <p:sldId id="511" r:id="rId13"/>
    <p:sldId id="519" r:id="rId14"/>
    <p:sldId id="520" r:id="rId15"/>
    <p:sldId id="521" r:id="rId16"/>
    <p:sldId id="523" r:id="rId17"/>
    <p:sldId id="524" r:id="rId18"/>
    <p:sldId id="525" r:id="rId19"/>
    <p:sldId id="526" r:id="rId20"/>
    <p:sldId id="527" r:id="rId21"/>
    <p:sldId id="528" r:id="rId22"/>
    <p:sldId id="529" r:id="rId23"/>
    <p:sldId id="530" r:id="rId24"/>
    <p:sldId id="531" r:id="rId25"/>
    <p:sldId id="532" r:id="rId26"/>
    <p:sldId id="496" r:id="rId27"/>
    <p:sldId id="533" r:id="rId28"/>
    <p:sldId id="534" r:id="rId29"/>
    <p:sldId id="263" r:id="rId30"/>
    <p:sldId id="264" r:id="rId31"/>
    <p:sldId id="265" r:id="rId32"/>
    <p:sldId id="27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9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C1C69-A0CF-442E-BB10-2D22215100E4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CA31A-CAC2-4ADE-B33D-7876F70239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93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31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3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49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19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5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4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39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996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9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04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FA7C5-D9DB-44D1-A5F4-11AC54B42FAF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ADE65-4CEA-4805-B08F-22E9AA10E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7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1052A0A-22A8-4429-9572-A20B01B6C825}"/>
              </a:ext>
            </a:extLst>
          </p:cNvPr>
          <p:cNvSpPr/>
          <p:nvPr/>
        </p:nvSpPr>
        <p:spPr>
          <a:xfrm>
            <a:off x="2055003" y="3133534"/>
            <a:ext cx="8082021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09600" lvl="0" indent="-609600" algn="ctr">
              <a:lnSpc>
                <a:spcPct val="90000"/>
              </a:lnSpc>
              <a:spcBef>
                <a:spcPts val="560"/>
              </a:spcBef>
              <a:buClr>
                <a:srgbClr val="006600"/>
              </a:buClr>
              <a:buSzPts val="2800"/>
            </a:pPr>
            <a:r>
              <a:rPr lang="ru-RU" sz="3600" b="1" dirty="0">
                <a:latin typeface="Arial" panose="020B0604020202020204" pitchFamily="34" charset="0"/>
                <a:cs typeface="Arial" panose="020B0604020202020204" pitchFamily="34" charset="0"/>
                <a:sym typeface="Comic Sans MS"/>
              </a:rPr>
              <a:t>Динамическое программирование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44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EE8DE74-04AB-4503-B68D-C44DEDEF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27" y="371318"/>
            <a:ext cx="11589346" cy="611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8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4822E61-55D8-465C-BE68-607E0FA92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78" y="387193"/>
            <a:ext cx="11551244" cy="608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92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91860C1-7DA7-4ADF-96BB-1114D74EBD2F}"/>
              </a:ext>
            </a:extLst>
          </p:cNvPr>
          <p:cNvGrpSpPr/>
          <p:nvPr/>
        </p:nvGrpSpPr>
        <p:grpSpPr>
          <a:xfrm>
            <a:off x="1612929" y="0"/>
            <a:ext cx="8966141" cy="6858000"/>
            <a:chOff x="1612929" y="0"/>
            <a:chExt cx="8966141" cy="6858000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74E8C0F9-0007-4467-AEDB-125DD3A0C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2929" y="0"/>
              <a:ext cx="8966141" cy="6858000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F6482DBC-CA22-402C-AF9F-F46291314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20449" y="1957368"/>
              <a:ext cx="329408" cy="448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3891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BF6D160-BCF2-4D0A-A9E0-A770E1D29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914" y="0"/>
            <a:ext cx="8780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15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9DAC597-0B61-4E51-AF3F-8E2501148860}"/>
              </a:ext>
            </a:extLst>
          </p:cNvPr>
          <p:cNvGrpSpPr/>
          <p:nvPr/>
        </p:nvGrpSpPr>
        <p:grpSpPr>
          <a:xfrm>
            <a:off x="1698301" y="0"/>
            <a:ext cx="8795398" cy="6858000"/>
            <a:chOff x="1698301" y="0"/>
            <a:chExt cx="8795398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352EEEE8-59CB-4EFB-A738-C7EB64FEA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8301" y="0"/>
              <a:ext cx="8795398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55522A8A-4F88-4001-BDBF-76454842D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05"/>
            <a:stretch/>
          </p:blipFill>
          <p:spPr>
            <a:xfrm>
              <a:off x="7038660" y="3348415"/>
              <a:ext cx="581360" cy="5359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125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0A8A662-EA35-41CB-AD61-52C2BF2D8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77" y="1561380"/>
            <a:ext cx="11602046" cy="364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397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CF0662-0A2D-4D2D-950F-B3D827B46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428" y="0"/>
            <a:ext cx="8885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34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2CE9E2-8AD0-4DA7-B177-F42D7E2DD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68" y="0"/>
            <a:ext cx="10509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E2A0995-4487-492C-97D6-05EF57426602}"/>
              </a:ext>
            </a:extLst>
          </p:cNvPr>
          <p:cNvGrpSpPr/>
          <p:nvPr/>
        </p:nvGrpSpPr>
        <p:grpSpPr>
          <a:xfrm>
            <a:off x="841093" y="0"/>
            <a:ext cx="10509813" cy="6858000"/>
            <a:chOff x="841093" y="0"/>
            <a:chExt cx="10509813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C6D14733-A536-482C-B6DE-D6B46710A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1093" y="0"/>
              <a:ext cx="10509813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3A79B084-7442-466C-B69B-BAF9B88D5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64381" y="4887966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4689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2083724-9035-4C35-B1D8-AC5C647B0F93}"/>
              </a:ext>
            </a:extLst>
          </p:cNvPr>
          <p:cNvGrpSpPr/>
          <p:nvPr/>
        </p:nvGrpSpPr>
        <p:grpSpPr>
          <a:xfrm>
            <a:off x="854198" y="0"/>
            <a:ext cx="10483604" cy="6858000"/>
            <a:chOff x="854198" y="0"/>
            <a:chExt cx="10483604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7BB444FE-E3E2-49C5-A0B0-B41295814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4198" y="0"/>
              <a:ext cx="10483604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9E32B0DD-9914-4BC1-A8CD-B9FEE799B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3654" y="4881526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79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C105080-D441-4A80-97D8-962A09C898B7}"/>
              </a:ext>
            </a:extLst>
          </p:cNvPr>
          <p:cNvGrpSpPr/>
          <p:nvPr/>
        </p:nvGrpSpPr>
        <p:grpSpPr>
          <a:xfrm>
            <a:off x="585895" y="0"/>
            <a:ext cx="9606455" cy="6858000"/>
            <a:chOff x="1292772" y="0"/>
            <a:chExt cx="9606455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223CD065-9E46-4703-A29A-2EEE912CE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2772" y="0"/>
              <a:ext cx="9606455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E390D30C-F19F-440E-83D6-CC3D9FFE6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9464" y="1848851"/>
              <a:ext cx="552478" cy="514376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1C732D9-1040-46B9-AED6-5E3FBE555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350" y="4555788"/>
            <a:ext cx="1511300" cy="1944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9693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7E16F4B8-2475-40F5-8B07-A41BECDF7646}"/>
              </a:ext>
            </a:extLst>
          </p:cNvPr>
          <p:cNvGrpSpPr/>
          <p:nvPr/>
        </p:nvGrpSpPr>
        <p:grpSpPr>
          <a:xfrm>
            <a:off x="872356" y="-70834"/>
            <a:ext cx="10447287" cy="6858000"/>
            <a:chOff x="872356" y="-70834"/>
            <a:chExt cx="10447287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0A3F0EAE-CA8A-4BAE-B59F-EC0102F6E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2356" y="-70834"/>
              <a:ext cx="10447287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51DBD7E-8B59-4D79-B373-F50E0B876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3654" y="4810692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5443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5EE38B79-3592-444A-9074-4AAD981E0ABC}"/>
              </a:ext>
            </a:extLst>
          </p:cNvPr>
          <p:cNvGrpSpPr/>
          <p:nvPr/>
        </p:nvGrpSpPr>
        <p:grpSpPr>
          <a:xfrm>
            <a:off x="458229" y="0"/>
            <a:ext cx="11275541" cy="6858000"/>
            <a:chOff x="458229" y="0"/>
            <a:chExt cx="11275541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632964A9-6A92-4C71-8398-5423C6023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8229" y="0"/>
              <a:ext cx="11275541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E83DF15-DCF2-4EE2-9CB0-B40B3396F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12144" y="6337273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8087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7DAD26F7-F23E-4EA0-916B-C9A0A71E4255}"/>
              </a:ext>
            </a:extLst>
          </p:cNvPr>
          <p:cNvGrpSpPr/>
          <p:nvPr/>
        </p:nvGrpSpPr>
        <p:grpSpPr>
          <a:xfrm>
            <a:off x="487707" y="0"/>
            <a:ext cx="11216585" cy="6858000"/>
            <a:chOff x="487707" y="0"/>
            <a:chExt cx="11216585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1ABFBFB7-5D0A-4320-8293-D9401B3C1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7707" y="0"/>
              <a:ext cx="11216585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C50D7FF-E3C2-4207-B314-CE6E6FFC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12144" y="6279318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7297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C2045FE-3738-4086-BE65-A4D019D184CD}"/>
              </a:ext>
            </a:extLst>
          </p:cNvPr>
          <p:cNvGrpSpPr/>
          <p:nvPr/>
        </p:nvGrpSpPr>
        <p:grpSpPr>
          <a:xfrm>
            <a:off x="439084" y="0"/>
            <a:ext cx="11313832" cy="6858000"/>
            <a:chOff x="439084" y="0"/>
            <a:chExt cx="11313832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A9E6F507-007B-4B2F-B47F-749F1E16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084" y="0"/>
              <a:ext cx="11313832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BB499DE6-297E-4A75-8CE5-FEB3F1700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12144" y="6279318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780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78C44804-DB2D-43DC-BF6A-FB4C3CAFE03B}"/>
              </a:ext>
            </a:extLst>
          </p:cNvPr>
          <p:cNvGrpSpPr/>
          <p:nvPr/>
        </p:nvGrpSpPr>
        <p:grpSpPr>
          <a:xfrm>
            <a:off x="411161" y="0"/>
            <a:ext cx="11369678" cy="6858000"/>
            <a:chOff x="411161" y="0"/>
            <a:chExt cx="11369678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56C22890-0C5F-4B3C-8A74-E0BFD3A7A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1161" y="0"/>
              <a:ext cx="11369678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7FFBD047-31E7-42EA-A447-233F88408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82977" y="6337273"/>
              <a:ext cx="2514729" cy="5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4666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66E640B-C34F-42B3-AB85-7B23A0714D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18"/>
          <a:stretch/>
        </p:blipFill>
        <p:spPr>
          <a:xfrm>
            <a:off x="1835874" y="1352282"/>
            <a:ext cx="8520251" cy="550571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2E4DAF-8F9D-4E23-A749-C6BAF74DA4ED}"/>
              </a:ext>
            </a:extLst>
          </p:cNvPr>
          <p:cNvSpPr/>
          <p:nvPr/>
        </p:nvSpPr>
        <p:spPr>
          <a:xfrm>
            <a:off x="9910293" y="6735651"/>
            <a:ext cx="650383" cy="122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03D118-BB0A-4C08-8C31-0AFF4D5D7335}"/>
              </a:ext>
            </a:extLst>
          </p:cNvPr>
          <p:cNvSpPr txBox="1"/>
          <p:nvPr/>
        </p:nvSpPr>
        <p:spPr>
          <a:xfrm>
            <a:off x="2202923" y="360608"/>
            <a:ext cx="69573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</a:rPr>
              <a:t>Порядки как строго двоичные деревья</a:t>
            </a:r>
          </a:p>
        </p:txBody>
      </p:sp>
    </p:spTree>
    <p:extLst>
      <p:ext uri="{BB962C8B-B14F-4D97-AF65-F5344CB8AC3E}">
        <p14:creationId xmlns:p14="http://schemas.microsoft.com/office/powerpoint/2010/main" val="1499769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E6C9676-0BF5-463F-8C6B-1585DD8D6922}"/>
              </a:ext>
            </a:extLst>
          </p:cNvPr>
          <p:cNvGrpSpPr/>
          <p:nvPr/>
        </p:nvGrpSpPr>
        <p:grpSpPr>
          <a:xfrm>
            <a:off x="1094698" y="0"/>
            <a:ext cx="10002604" cy="6858000"/>
            <a:chOff x="1094698" y="0"/>
            <a:chExt cx="10002604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EE0F2071-E282-4D72-A214-BDF350DAC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4698" y="0"/>
              <a:ext cx="10002604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B606E7F8-4693-49AB-80F1-0B6F7049B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6627" y="4671391"/>
              <a:ext cx="676275" cy="45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52742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F5BF63E-D646-428E-ACBF-5C944A4E4581}"/>
              </a:ext>
            </a:extLst>
          </p:cNvPr>
          <p:cNvGrpSpPr/>
          <p:nvPr/>
        </p:nvGrpSpPr>
        <p:grpSpPr>
          <a:xfrm>
            <a:off x="987490" y="0"/>
            <a:ext cx="10217020" cy="6858000"/>
            <a:chOff x="987490" y="0"/>
            <a:chExt cx="10217020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58DD41EA-7777-40D1-AB20-9E3EDA7E8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490" y="0"/>
              <a:ext cx="10217020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BDF37850-0D21-4955-B024-6F04B1C51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03439" y="6429375"/>
              <a:ext cx="495300" cy="428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675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9AFFF35-468C-4B4D-93D1-B39D25638FA0}"/>
              </a:ext>
            </a:extLst>
          </p:cNvPr>
          <p:cNvGrpSpPr/>
          <p:nvPr/>
        </p:nvGrpSpPr>
        <p:grpSpPr>
          <a:xfrm>
            <a:off x="1584532" y="0"/>
            <a:ext cx="9022935" cy="6858000"/>
            <a:chOff x="1584532" y="0"/>
            <a:chExt cx="9022935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3391C8A7-05CC-4EDD-890C-AD8066479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4532" y="0"/>
              <a:ext cx="9022935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BDF2DEF-A82D-4651-9930-61A350B67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7849" y="4690442"/>
              <a:ext cx="438150" cy="419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5026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D4F4223-5E06-4BC7-8B1D-6F6440B60AC9}"/>
              </a:ext>
            </a:extLst>
          </p:cNvPr>
          <p:cNvSpPr/>
          <p:nvPr/>
        </p:nvSpPr>
        <p:spPr bwMode="auto">
          <a:xfrm>
            <a:off x="3516313" y="4418013"/>
            <a:ext cx="1592262" cy="425450"/>
          </a:xfrm>
          <a:prstGeom prst="rect">
            <a:avLst/>
          </a:prstGeom>
          <a:solidFill>
            <a:srgbClr val="66FF66"/>
          </a:solidFill>
          <a:ln w="12700" cap="flat" cmpd="sng" algn="ctr">
            <a:noFill/>
            <a:prstDash val="solid"/>
            <a:round/>
            <a:headEnd type="none" w="med" len="med"/>
            <a:tailEnd type="triangl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9219" name="Заголовок 1">
            <a:extLst>
              <a:ext uri="{FF2B5EF4-FFF2-40B4-BE49-F238E27FC236}">
                <a16:creationId xmlns:a16="http://schemas.microsoft.com/office/drawing/2014/main" id="{3C491825-6492-4680-811D-51AFA1EF81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35150" y="301625"/>
            <a:ext cx="8375650" cy="471488"/>
          </a:xfrm>
        </p:spPr>
        <p:txBody>
          <a:bodyPr>
            <a:normAutofit fontScale="90000"/>
          </a:bodyPr>
          <a:lstStyle/>
          <a:p>
            <a:pPr algn="l"/>
            <a:r>
              <a:rPr lang="ru-RU" altLang="ru-RU" sz="3000" b="1"/>
              <a:t>Оптимальное решение</a:t>
            </a:r>
          </a:p>
        </p:txBody>
      </p:sp>
      <p:sp>
        <p:nvSpPr>
          <p:cNvPr id="9221" name="Rectangle 3">
            <a:extLst>
              <a:ext uri="{FF2B5EF4-FFF2-40B4-BE49-F238E27FC236}">
                <a16:creationId xmlns:a16="http://schemas.microsoft.com/office/drawing/2014/main" id="{144FC62E-79AB-4807-8514-EEFDF69DE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1" y="793751"/>
            <a:ext cx="8437563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 marL="361950" indent="-3619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0" hangingPunct="0"/>
            <a:r>
              <a:rPr lang="ru-RU" altLang="ru-RU" sz="2400" i="1">
                <a:cs typeface="Times New Roman" panose="02020603050405020304" pitchFamily="18" charset="0"/>
              </a:rPr>
              <a:t>Задача</a:t>
            </a:r>
            <a:r>
              <a:rPr lang="ru-RU" altLang="ru-RU" sz="2400">
                <a:cs typeface="Times New Roman" panose="02020603050405020304" pitchFamily="18" charset="0"/>
              </a:rPr>
              <a:t>. В цистерне </a:t>
            </a:r>
            <a:r>
              <a:rPr lang="ru-RU" altLang="ru-RU" sz="2400" b="1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ru-RU" altLang="ru-RU" sz="2400">
                <a:cs typeface="Times New Roman" panose="02020603050405020304" pitchFamily="18" charset="0"/>
              </a:rPr>
              <a:t> литров молока. Есть бидоны объемом </a:t>
            </a:r>
            <a:r>
              <a:rPr lang="ru-RU" altLang="ru-RU" sz="2400">
                <a:solidFill>
                  <a:srgbClr val="0000FF"/>
                </a:solidFill>
                <a:cs typeface="Times New Roman" panose="02020603050405020304" pitchFamily="18" charset="0"/>
              </a:rPr>
              <a:t>1</a:t>
            </a:r>
            <a:r>
              <a:rPr lang="ru-RU" altLang="ru-RU" sz="2400">
                <a:cs typeface="Times New Roman" panose="02020603050405020304" pitchFamily="18" charset="0"/>
              </a:rPr>
              <a:t>, </a:t>
            </a:r>
            <a:r>
              <a:rPr lang="ru-RU" altLang="ru-RU" sz="2400">
                <a:solidFill>
                  <a:srgbClr val="0000FF"/>
                </a:solidFill>
                <a:cs typeface="Times New Roman" panose="02020603050405020304" pitchFamily="18" charset="0"/>
              </a:rPr>
              <a:t>5</a:t>
            </a:r>
            <a:r>
              <a:rPr lang="ru-RU" altLang="ru-RU" sz="2400">
                <a:cs typeface="Times New Roman" panose="02020603050405020304" pitchFamily="18" charset="0"/>
              </a:rPr>
              <a:t> и </a:t>
            </a:r>
            <a:r>
              <a:rPr lang="ru-RU" altLang="ru-RU" sz="2400">
                <a:solidFill>
                  <a:srgbClr val="0000FF"/>
                </a:solidFill>
                <a:cs typeface="Times New Roman" panose="02020603050405020304" pitchFamily="18" charset="0"/>
              </a:rPr>
              <a:t>6</a:t>
            </a:r>
            <a:r>
              <a:rPr lang="ru-RU" altLang="ru-RU" sz="2400">
                <a:cs typeface="Times New Roman" panose="02020603050405020304" pitchFamily="18" charset="0"/>
              </a:rPr>
              <a:t> литров. Нужно разлить молоко в бидоны так, чтобы все бидоны были заполнены и количество используемых бидонов было </a:t>
            </a:r>
            <a:r>
              <a:rPr lang="ru-RU" altLang="ru-RU" sz="2400" b="1">
                <a:cs typeface="Times New Roman" panose="02020603050405020304" pitchFamily="18" charset="0"/>
              </a:rPr>
              <a:t>минимальным</a:t>
            </a:r>
            <a:r>
              <a:rPr lang="ru-RU" altLang="ru-RU" sz="2400"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EA1A711-E314-4464-8688-9E9C43E43D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1" y="2628901"/>
            <a:ext cx="1692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>
                <a:solidFill>
                  <a:srgbClr val="333399"/>
                </a:solidFill>
              </a:rPr>
              <a:t>Перебор?</a:t>
            </a:r>
            <a:endParaRPr lang="ru-RU" altLang="ru-RU" b="1">
              <a:solidFill>
                <a:srgbClr val="333399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74E1B51-1555-4FA4-9E8A-5FC3E2E19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2488" y="3044826"/>
            <a:ext cx="45656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при больших 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ru-RU" sz="2400">
                <a:solidFill>
                  <a:srgbClr val="000000"/>
                </a:solidFill>
                <a:cs typeface="Times New Roman" panose="02020603050405020304" pitchFamily="18" charset="0"/>
              </a:rPr>
              <a:t> – </a:t>
            </a:r>
            <a:r>
              <a:rPr lang="ru-RU" altLang="ru-RU" sz="2400">
                <a:solidFill>
                  <a:srgbClr val="000000"/>
                </a:solidFill>
                <a:cs typeface="Times New Roman" panose="02020603050405020304" pitchFamily="18" charset="0"/>
              </a:rPr>
              <a:t>очень долго! 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73B91C0-6FBC-4BEA-9850-A0BF063BB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535364"/>
            <a:ext cx="3702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>
                <a:solidFill>
                  <a:srgbClr val="333399"/>
                </a:solidFill>
              </a:rPr>
              <a:t>«Жадный алгоритм»?</a:t>
            </a:r>
            <a:endParaRPr lang="ru-RU" altLang="ru-RU" b="1">
              <a:solidFill>
                <a:srgbClr val="333399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7F29CFC-206A-47B8-B4A7-6FE76BA597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3301" y="3960813"/>
            <a:ext cx="11461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 = </a:t>
            </a:r>
            <a:r>
              <a:rPr lang="ru-RU" altLang="ru-RU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10: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30E4B7E-813E-4575-AF52-740320686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8376" y="3959226"/>
            <a:ext cx="32178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10 = 6 + 1 + 1 + 1 + 1 </a:t>
            </a:r>
            <a:endParaRPr lang="ru-RU" alt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29CD1F4-7A98-4BAB-BE70-9BE4684DB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8375" y="4411663"/>
            <a:ext cx="15700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10 = </a:t>
            </a:r>
            <a:r>
              <a:rPr lang="en-US" altLang="ru-RU" sz="2400">
                <a:solidFill>
                  <a:srgbClr val="000000"/>
                </a:solidFill>
              </a:rPr>
              <a:t>5 + 5</a:t>
            </a:r>
            <a:endParaRPr lang="ru-RU" alt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3315FE5-C348-4247-8DAF-ADB89866B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5951" y="3952876"/>
            <a:ext cx="9064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ru-RU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8FD28DD-CE67-4497-A7A3-D7DCCE091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1139" y="4405313"/>
            <a:ext cx="9048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ru-RU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ru-RU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altLang="ru-RU">
              <a:cs typeface="Times New Roman" panose="02020603050405020304" pitchFamily="18" charset="0"/>
            </a:endParaRPr>
          </a:p>
        </p:txBody>
      </p:sp>
      <p:grpSp>
        <p:nvGrpSpPr>
          <p:cNvPr id="2" name="Группа 13">
            <a:extLst>
              <a:ext uri="{FF2B5EF4-FFF2-40B4-BE49-F238E27FC236}">
                <a16:creationId xmlns:a16="http://schemas.microsoft.com/office/drawing/2014/main" id="{05BE7093-D19A-4281-8E1D-25D886F0F787}"/>
              </a:ext>
            </a:extLst>
          </p:cNvPr>
          <p:cNvGrpSpPr>
            <a:grpSpLocks/>
          </p:cNvGrpSpPr>
          <p:nvPr/>
        </p:nvGrpSpPr>
        <p:grpSpPr bwMode="auto">
          <a:xfrm>
            <a:off x="2125663" y="5068889"/>
            <a:ext cx="5618162" cy="663575"/>
            <a:chOff x="566061" y="5585407"/>
            <a:chExt cx="5735151" cy="663575"/>
          </a:xfrm>
        </p:grpSpPr>
        <p:sp>
          <p:nvSpPr>
            <p:cNvPr id="15" name="Text Box 6">
              <a:extLst>
                <a:ext uri="{FF2B5EF4-FFF2-40B4-BE49-F238E27FC236}">
                  <a16:creationId xmlns:a16="http://schemas.microsoft.com/office/drawing/2014/main" id="{265E9B28-0855-44D7-8DBD-03A75D255A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2781" y="5691769"/>
              <a:ext cx="5268431" cy="461963"/>
            </a:xfrm>
            <a:prstGeom prst="rect">
              <a:avLst/>
            </a:prstGeom>
            <a:solidFill>
              <a:srgbClr val="D1D1FF"/>
            </a:solidFill>
            <a:ln w="25400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0" hangingPunct="0">
                <a:spcBef>
                  <a:spcPct val="50000"/>
                </a:spcBef>
              </a:pPr>
              <a:r>
                <a:rPr lang="ru-RU" altLang="ru-RU" sz="2400"/>
                <a:t>   Не даёт оптимального решения!</a:t>
              </a:r>
              <a:endParaRPr lang="ru-RU" altLang="ru-RU" sz="2200"/>
            </a:p>
          </p:txBody>
        </p:sp>
        <p:sp>
          <p:nvSpPr>
            <p:cNvPr id="16" name="Oval 7">
              <a:extLst>
                <a:ext uri="{FF2B5EF4-FFF2-40B4-BE49-F238E27FC236}">
                  <a16:creationId xmlns:a16="http://schemas.microsoft.com/office/drawing/2014/main" id="{12524399-DB9A-454E-B345-110C81A25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61" y="5585407"/>
              <a:ext cx="661187" cy="663575"/>
            </a:xfrm>
            <a:prstGeom prst="ellipse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algn="ctr" eaLnBrk="0" hangingPunct="0">
                <a:defRPr/>
              </a:pPr>
              <a:r>
                <a:rPr lang="en-US" sz="4400" dirty="0">
                  <a:solidFill>
                    <a:schemeClr val="bg1"/>
                  </a:solidFill>
                  <a:latin typeface="Arial Black" pitchFamily="34" charset="0"/>
                </a:rPr>
                <a:t>!</a:t>
              </a:r>
              <a:endParaRPr lang="ru-RU" sz="4400" dirty="0">
                <a:solidFill>
                  <a:schemeClr val="bg1"/>
                </a:solidFill>
                <a:latin typeface="Arial Black" pitchFamily="34" charset="0"/>
              </a:endParaRPr>
            </a:p>
          </p:txBody>
        </p:sp>
      </p:grpSp>
      <p:pic>
        <p:nvPicPr>
          <p:cNvPr id="9233" name="Picture 3">
            <a:extLst>
              <a:ext uri="{FF2B5EF4-FFF2-40B4-BE49-F238E27FC236}">
                <a16:creationId xmlns:a16="http://schemas.microsoft.com/office/drawing/2014/main" id="{DF2E576C-D232-4B16-83AE-E8F246BC3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601" y="2254251"/>
            <a:ext cx="2925763" cy="162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/>
      <p:bldP spid="6" grpId="0"/>
      <p:bldP spid="7" grpId="0"/>
      <p:bldP spid="8" grpId="0"/>
      <p:bldP spid="9" grpId="0"/>
      <p:bldP spid="10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9108DE4-90A2-45E4-978C-9D41D6990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802" y="0"/>
            <a:ext cx="9956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48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Заголовок 1">
            <a:extLst>
              <a:ext uri="{FF2B5EF4-FFF2-40B4-BE49-F238E27FC236}">
                <a16:creationId xmlns:a16="http://schemas.microsoft.com/office/drawing/2014/main" id="{3C53EEEB-55FF-4F4D-B229-E235AF36664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35150" y="301625"/>
            <a:ext cx="8375650" cy="471488"/>
          </a:xfrm>
        </p:spPr>
        <p:txBody>
          <a:bodyPr>
            <a:normAutofit fontScale="90000"/>
          </a:bodyPr>
          <a:lstStyle/>
          <a:p>
            <a:pPr algn="l"/>
            <a:r>
              <a:rPr lang="ru-RU" altLang="ru-RU" sz="3000" b="1"/>
              <a:t>Оптимальное решение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4F24F0F-008E-461C-B6C6-0FA6B4F791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2463" y="1289051"/>
            <a:ext cx="50339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>
                <a:solidFill>
                  <a:srgbClr val="333399"/>
                </a:solidFill>
              </a:rPr>
              <a:t>Сначала выбрали бидон</a:t>
            </a:r>
            <a:r>
              <a:rPr lang="en-US" altLang="ru-RU" sz="2400" b="1">
                <a:solidFill>
                  <a:srgbClr val="333399"/>
                </a:solidFill>
              </a:rPr>
              <a:t>…</a:t>
            </a:r>
            <a:endParaRPr lang="ru-RU" alt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DD1176C-D094-4A7F-8AEC-C882E3E992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2463" y="819151"/>
            <a:ext cx="84375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400" b="1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ru-RU" sz="2400" b="1" i="1" baseline="-2500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ru-RU" sz="2400">
                <a:cs typeface="Times New Roman" panose="02020603050405020304" pitchFamily="18" charset="0"/>
              </a:rPr>
              <a:t> – </a:t>
            </a:r>
            <a:r>
              <a:rPr lang="ru-RU" altLang="ru-RU" sz="2400">
                <a:cs typeface="Times New Roman" panose="02020603050405020304" pitchFamily="18" charset="0"/>
              </a:rPr>
              <a:t>минимальное число бидонов для </a:t>
            </a:r>
            <a:r>
              <a:rPr lang="en-US" altLang="ru-RU" sz="2400" b="1" i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ru-RU" sz="2400">
                <a:cs typeface="Times New Roman" panose="02020603050405020304" pitchFamily="18" charset="0"/>
              </a:rPr>
              <a:t> </a:t>
            </a:r>
            <a:r>
              <a:rPr lang="ru-RU" altLang="ru-RU" sz="2400">
                <a:cs typeface="Times New Roman" panose="02020603050405020304" pitchFamily="18" charset="0"/>
              </a:rPr>
              <a:t>литров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CE79812-C870-4CE0-9205-8C54BACE1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614" y="1681164"/>
            <a:ext cx="22129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ru-RU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 + 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N-</a:t>
            </a:r>
            <a:r>
              <a:rPr lang="en-US" altLang="ru-RU" sz="28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ru-RU" altLang="ru-RU" sz="2000"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67E0AC3-86DD-4B71-9338-91022C30B7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8064" y="1725613"/>
            <a:ext cx="720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/>
              <a:t>1 л</a:t>
            </a:r>
            <a:r>
              <a:rPr lang="ru-RU" altLang="ru-RU" sz="2400"/>
              <a:t>:</a:t>
            </a:r>
            <a:endParaRPr lang="ru-RU" alt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C41D96E-0C04-468C-94DB-237176981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614" y="2197100"/>
            <a:ext cx="221297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ru-RU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 + 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N-</a:t>
            </a:r>
            <a:r>
              <a:rPr lang="ru-RU" altLang="ru-RU" sz="28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altLang="ru-RU" sz="2000"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30F34CD-CECC-46FA-9782-83348D5DF6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8064" y="2241551"/>
            <a:ext cx="720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/>
              <a:t>5 л</a:t>
            </a:r>
            <a:r>
              <a:rPr lang="ru-RU" altLang="ru-RU" sz="2400"/>
              <a:t>:</a:t>
            </a:r>
            <a:endParaRPr lang="ru-RU" alt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86480AE-600D-438B-BC96-022BF4DF3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614" y="2713039"/>
            <a:ext cx="22129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ru-RU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ru-RU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 + K</a:t>
            </a:r>
            <a:r>
              <a:rPr lang="en-US" altLang="ru-RU" sz="2800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N-</a:t>
            </a:r>
            <a:r>
              <a:rPr lang="ru-RU" altLang="ru-RU" sz="28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altLang="ru-RU" sz="2000"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CA6D79A-FF21-4A3A-A31E-5EAF9A7A7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8064" y="2757488"/>
            <a:ext cx="720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/>
              <a:t>6 л</a:t>
            </a:r>
            <a:r>
              <a:rPr lang="ru-RU" altLang="ru-RU" sz="2400"/>
              <a:t>:</a:t>
            </a:r>
            <a:endParaRPr lang="ru-RU" altLang="ru-RU"/>
          </a:p>
        </p:txBody>
      </p:sp>
      <p:sp>
        <p:nvSpPr>
          <p:cNvPr id="12" name="Левая фигурная скобка 11">
            <a:extLst>
              <a:ext uri="{FF2B5EF4-FFF2-40B4-BE49-F238E27FC236}">
                <a16:creationId xmlns:a16="http://schemas.microsoft.com/office/drawing/2014/main" id="{B2560E4F-6322-462B-8096-C00C1E10FC12}"/>
              </a:ext>
            </a:extLst>
          </p:cNvPr>
          <p:cNvSpPr>
            <a:spLocks/>
          </p:cNvSpPr>
          <p:nvPr/>
        </p:nvSpPr>
        <p:spPr bwMode="auto">
          <a:xfrm rot="10800000">
            <a:off x="5249863" y="1824038"/>
            <a:ext cx="234950" cy="1327150"/>
          </a:xfrm>
          <a:prstGeom prst="leftBrace">
            <a:avLst>
              <a:gd name="adj1" fmla="val 72909"/>
              <a:gd name="adj2" fmla="val 50000"/>
            </a:avLst>
          </a:prstGeom>
          <a:noFill/>
          <a:ln w="127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34B403C-DC7A-489E-811B-36962BA60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913" y="2232026"/>
            <a:ext cx="6985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sz="2400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endParaRPr lang="ru-RU" altLang="ru-RU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9E5539E-816C-4B6E-B7E8-94A8AE3F5307}"/>
              </a:ext>
            </a:extLst>
          </p:cNvPr>
          <p:cNvSpPr/>
          <p:nvPr/>
        </p:nvSpPr>
        <p:spPr>
          <a:xfrm>
            <a:off x="2289176" y="3798889"/>
            <a:ext cx="5210175" cy="649287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08000" rIns="144000" bIns="108000">
            <a:spAutoFit/>
          </a:bodyPr>
          <a:lstStyle/>
          <a:p>
            <a:pPr algn="ctr">
              <a:defRPr/>
            </a:pP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 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+ </a:t>
            </a:r>
            <a:r>
              <a:rPr 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min</a:t>
            </a:r>
            <a:r>
              <a:rPr lang="ru-RU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1 </a:t>
            </a:r>
            <a:r>
              <a:rPr lang="ru-RU" sz="2800" b="1" i="1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800" b="1" i="1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sz="28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ru-RU" sz="2000" dirty="0">
              <a:latin typeface="Arial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1BAC6C5-F042-4F04-A210-215F7B96B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388" y="3895726"/>
            <a:ext cx="1479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при 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ru-RU" sz="24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4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266C8897-7374-48AB-A724-28A2A859AE09}"/>
              </a:ext>
            </a:extLst>
          </p:cNvPr>
          <p:cNvSpPr/>
          <p:nvPr/>
        </p:nvSpPr>
        <p:spPr>
          <a:xfrm>
            <a:off x="2289176" y="4627564"/>
            <a:ext cx="5210175" cy="649287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08000" rIns="144000" bIns="108000">
            <a:spAutoFit/>
          </a:bodyPr>
          <a:lstStyle/>
          <a:p>
            <a:pPr algn="ctr">
              <a:defRPr/>
            </a:pP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 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+ </a:t>
            </a:r>
            <a:r>
              <a:rPr 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min</a:t>
            </a:r>
            <a:r>
              <a:rPr lang="ru-RU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1 </a:t>
            </a:r>
            <a:r>
              <a:rPr lang="ru-RU" sz="2800" b="1" i="1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sz="28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ru-RU" sz="2000" dirty="0">
              <a:latin typeface="Arial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20300D9F-1715-470A-9207-4D0CCB441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388" y="4719638"/>
            <a:ext cx="14859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при 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ru-RU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24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B952DD2-2D1D-4FEF-9C47-DC82F0E0C86E}"/>
              </a:ext>
            </a:extLst>
          </p:cNvPr>
          <p:cNvSpPr/>
          <p:nvPr/>
        </p:nvSpPr>
        <p:spPr>
          <a:xfrm>
            <a:off x="2289176" y="5456239"/>
            <a:ext cx="5210175" cy="649287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08000" rIns="144000" bIns="108000">
            <a:spAutoFit/>
          </a:bodyPr>
          <a:lstStyle/>
          <a:p>
            <a:pPr algn="ctr">
              <a:defRPr/>
            </a:pP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 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+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1</a:t>
            </a:r>
            <a:endParaRPr lang="ru-RU" sz="2000" dirty="0">
              <a:latin typeface="Arial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F3B655D-A666-47CD-9059-60AF4FCBF3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388" y="5553076"/>
            <a:ext cx="14859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>
                <a:solidFill>
                  <a:srgbClr val="000000"/>
                </a:solidFill>
              </a:rPr>
              <a:t>при 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&lt;</a:t>
            </a:r>
            <a:r>
              <a:rPr lang="en-US" altLang="ru-RU" sz="2400" b="1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24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altLang="ru-RU">
              <a:cs typeface="Times New Roman" panose="02020603050405020304" pitchFamily="18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18144BC6-E4BA-4B54-A135-582DD903B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2463" y="3290889"/>
            <a:ext cx="503396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400" b="1">
                <a:solidFill>
                  <a:srgbClr val="333399"/>
                </a:solidFill>
              </a:rPr>
              <a:t>Рекуррентная формула:</a:t>
            </a:r>
            <a:endParaRPr lang="ru-RU" alt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 animBg="1"/>
      <p:bldP spid="13" grpId="0"/>
      <p:bldP spid="14" grpId="0" animBg="1"/>
      <p:bldP spid="16" grpId="0"/>
      <p:bldP spid="17" grpId="0" animBg="1"/>
      <p:bldP spid="18" grpId="0"/>
      <p:bldP spid="19" grpId="0" animBg="1"/>
      <p:bldP spid="20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E98AD2D9-4B10-4D23-9921-FC83832DE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4" y="2444750"/>
            <a:ext cx="454025" cy="452438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11267" name="Заголовок 1">
            <a:extLst>
              <a:ext uri="{FF2B5EF4-FFF2-40B4-BE49-F238E27FC236}">
                <a16:creationId xmlns:a16="http://schemas.microsoft.com/office/drawing/2014/main" id="{3D97D131-C839-478F-BB53-2F045E041F6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35150" y="301625"/>
            <a:ext cx="8375650" cy="471488"/>
          </a:xfrm>
        </p:spPr>
        <p:txBody>
          <a:bodyPr>
            <a:normAutofit fontScale="90000"/>
          </a:bodyPr>
          <a:lstStyle/>
          <a:p>
            <a:pPr algn="l"/>
            <a:r>
              <a:rPr lang="ru-RU" altLang="ru-RU" sz="3000" b="1"/>
              <a:t>Оптимальное решение (бидоны)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F6CE784-7EBA-4AC4-8BBF-6C00FEAFA164}"/>
              </a:ext>
            </a:extLst>
          </p:cNvPr>
          <p:cNvGraphicFramePr>
            <a:graphicFrameLocks noGrp="1"/>
          </p:cNvGraphicFramePr>
          <p:nvPr/>
        </p:nvGraphicFramePr>
        <p:xfrm>
          <a:off x="1938339" y="1582738"/>
          <a:ext cx="7632699" cy="1292226"/>
        </p:xfrm>
        <a:graphic>
          <a:graphicData uri="http://schemas.openxmlformats.org/drawingml/2006/table">
            <a:tbl>
              <a:tblPr/>
              <a:tblGrid>
                <a:gridCol w="648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1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N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>
                          <a:latin typeface="Courier New"/>
                          <a:ea typeface="Calibri"/>
                          <a:cs typeface="Times New Roman"/>
                        </a:rPr>
                        <a:t>2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Calibri"/>
                          <a:cs typeface="Courier New" pitchFamily="49" charset="0"/>
                        </a:rPr>
                        <a:t>3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4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5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6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7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8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9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10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K</a:t>
                      </a:r>
                      <a:r>
                        <a:rPr lang="en-US" sz="2400" b="1" baseline="-25000" dirty="0">
                          <a:latin typeface="Courier New"/>
                          <a:ea typeface="Calibri"/>
                          <a:cs typeface="Times New Roman"/>
                        </a:rPr>
                        <a:t>N</a:t>
                      </a:r>
                      <a:endParaRPr lang="ru-RU" sz="2400" baseline="-25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P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" name="Группа 7">
            <a:extLst>
              <a:ext uri="{FF2B5EF4-FFF2-40B4-BE49-F238E27FC236}">
                <a16:creationId xmlns:a16="http://schemas.microsoft.com/office/drawing/2014/main" id="{68704BA5-51AB-4060-BF73-D7511CF8A754}"/>
              </a:ext>
            </a:extLst>
          </p:cNvPr>
          <p:cNvGrpSpPr>
            <a:grpSpLocks/>
          </p:cNvGrpSpPr>
          <p:nvPr/>
        </p:nvGrpSpPr>
        <p:grpSpPr bwMode="auto">
          <a:xfrm>
            <a:off x="2252663" y="3046414"/>
            <a:ext cx="5186362" cy="511175"/>
            <a:chOff x="919915" y="2280367"/>
            <a:chExt cx="5185441" cy="510778"/>
          </a:xfrm>
        </p:grpSpPr>
        <p:sp>
          <p:nvSpPr>
            <p:cNvPr id="7" name="Скругленная прямоугольная выноска 6">
              <a:extLst>
                <a:ext uri="{FF2B5EF4-FFF2-40B4-BE49-F238E27FC236}">
                  <a16:creationId xmlns:a16="http://schemas.microsoft.com/office/drawing/2014/main" id="{BEC54FFD-8A55-48E5-90BB-AEE24F406809}"/>
                </a:ext>
              </a:extLst>
            </p:cNvPr>
            <p:cNvSpPr/>
            <p:nvPr/>
          </p:nvSpPr>
          <p:spPr>
            <a:xfrm>
              <a:off x="919915" y="2280367"/>
              <a:ext cx="482514" cy="288701"/>
            </a:xfrm>
            <a:prstGeom prst="wedgeRoundRectCallout">
              <a:avLst>
                <a:gd name="adj1" fmla="val -45328"/>
                <a:gd name="adj2" fmla="val -133828"/>
                <a:gd name="adj3" fmla="val 16667"/>
              </a:avLst>
            </a:prstGeom>
            <a:solidFill>
              <a:srgbClr val="FFFF99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>
              <a:spAutoFit/>
            </a:bodyPr>
            <a:lstStyle/>
            <a:p>
              <a:pPr algn="ctr">
                <a:defRPr/>
              </a:pPr>
              <a:endParaRPr lang="ru-RU" sz="1100" dirty="0"/>
            </a:p>
          </p:txBody>
        </p:sp>
        <p:sp>
          <p:nvSpPr>
            <p:cNvPr id="6" name="Скругленная прямоугольная выноска 5">
              <a:extLst>
                <a:ext uri="{FF2B5EF4-FFF2-40B4-BE49-F238E27FC236}">
                  <a16:creationId xmlns:a16="http://schemas.microsoft.com/office/drawing/2014/main" id="{2C7319B4-1F9E-4A50-808A-70193972035E}"/>
                </a:ext>
              </a:extLst>
            </p:cNvPr>
            <p:cNvSpPr/>
            <p:nvPr/>
          </p:nvSpPr>
          <p:spPr>
            <a:xfrm>
              <a:off x="919915" y="2280367"/>
              <a:ext cx="5185441" cy="510778"/>
            </a:xfrm>
            <a:prstGeom prst="wedgeRoundRectCallout">
              <a:avLst>
                <a:gd name="adj1" fmla="val -49727"/>
                <a:gd name="adj2" fmla="val -25889"/>
                <a:gd name="adj3" fmla="val 16667"/>
              </a:avLst>
            </a:prstGeom>
            <a:solidFill>
              <a:srgbClr val="FFFF99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ru-RU" sz="2400">
                  <a:solidFill>
                    <a:srgbClr val="000000"/>
                  </a:solidFill>
                  <a:latin typeface="Arial" charset="0"/>
                  <a:cs typeface="Times New Roman" pitchFamily="18" charset="0"/>
                </a:rPr>
                <a:t>объём бидона, взятого последним</a:t>
              </a:r>
              <a:endParaRPr lang="ru-RU">
                <a:latin typeface="Arial" charset="0"/>
              </a:endParaRPr>
            </a:p>
          </p:txBody>
        </p:sp>
      </p:grp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32B70375-84D5-433C-A17F-C7FB4CE66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8814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graphicFrame>
        <p:nvGraphicFramePr>
          <p:cNvPr id="30" name="Таблица 29">
            <a:extLst>
              <a:ext uri="{FF2B5EF4-FFF2-40B4-BE49-F238E27FC236}">
                <a16:creationId xmlns:a16="http://schemas.microsoft.com/office/drawing/2014/main" id="{BBB8F7C5-CE84-4E99-9168-BB7F2A2E6AAE}"/>
              </a:ext>
            </a:extLst>
          </p:cNvPr>
          <p:cNvGraphicFramePr>
            <a:graphicFrameLocks noGrp="1"/>
          </p:cNvGraphicFramePr>
          <p:nvPr/>
        </p:nvGraphicFramePr>
        <p:xfrm>
          <a:off x="1938339" y="3786188"/>
          <a:ext cx="7632699" cy="1292226"/>
        </p:xfrm>
        <a:graphic>
          <a:graphicData uri="http://schemas.openxmlformats.org/drawingml/2006/table">
            <a:tbl>
              <a:tblPr/>
              <a:tblGrid>
                <a:gridCol w="648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1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8271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471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N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>
                          <a:latin typeface="Courier New"/>
                          <a:ea typeface="Calibri"/>
                          <a:cs typeface="Times New Roman"/>
                        </a:rPr>
                        <a:t>2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3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4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5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6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7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8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153291" marR="15329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9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 pitchFamily="49" charset="0"/>
                          <a:ea typeface="Times New Roman"/>
                          <a:cs typeface="Courier New" pitchFamily="49" charset="0"/>
                        </a:rPr>
                        <a:t>10</a:t>
                      </a:r>
                      <a:endParaRPr lang="ru-RU" sz="2400" b="1" dirty="0">
                        <a:latin typeface="Courier New" pitchFamily="49" charset="0"/>
                        <a:ea typeface="Calibri"/>
                        <a:cs typeface="Courier New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K</a:t>
                      </a:r>
                      <a:r>
                        <a:rPr lang="en-US" sz="2400" b="1" baseline="-25000" dirty="0">
                          <a:latin typeface="Courier New"/>
                          <a:ea typeface="Calibri"/>
                          <a:cs typeface="Times New Roman"/>
                        </a:rPr>
                        <a:t>N</a:t>
                      </a:r>
                      <a:endParaRPr lang="ru-RU" sz="2400" baseline="-25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2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3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4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2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3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4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2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7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latin typeface="Courier New"/>
                          <a:ea typeface="Calibri"/>
                          <a:cs typeface="Times New Roman"/>
                        </a:rPr>
                        <a:t>P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>
                      <a:noFill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0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5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6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1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ru-RU" sz="2400" b="1" dirty="0">
                          <a:latin typeface="Courier New"/>
                          <a:ea typeface="Calibri"/>
                          <a:cs typeface="Times New Roman"/>
                        </a:rPr>
                        <a:t>5</a:t>
                      </a:r>
                      <a:endParaRPr lang="ru-RU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153291" marR="153291" marT="0" marB="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D9462408-FDA3-4231-BE7A-FF38DAFD1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8814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CF079D34-C057-44DB-9BC3-F91747A9F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7775" y="2046289"/>
            <a:ext cx="560388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1D5DDF10-7A7C-44E6-BC4B-8D0EF201E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7775" y="2481264"/>
            <a:ext cx="5603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162AD266-3018-4452-A224-4666ADB7CF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4676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67907B71-BC6D-4147-8BF4-C66C4AE61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4676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51E9A082-FC04-4851-BAAD-1CA8877B0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9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C4C5C17D-B809-4307-9FF7-7F74BC6896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9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7ED6D2BB-F2F7-41B0-AE60-1D71A5D2D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4" y="2046289"/>
            <a:ext cx="560387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9B89EF27-538C-4E47-87DB-09F529415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4" y="2481264"/>
            <a:ext cx="5603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F247635-5388-4FC4-9FB1-AC6E347333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451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4D1ED971-1E4D-4C9F-BEC9-B0E7D871F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451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505ED77F-99FD-47E2-B6D6-41F1958DA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3901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A4EB4AA0-0392-4BBD-8030-8E9F83DBCF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3901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1EB9C185-922B-46E7-AC4B-B8E43504D6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1289" y="2046289"/>
            <a:ext cx="5619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CBF14509-514A-48A2-A966-DBB8F5362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1289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37DE5665-4659-48A3-A875-517F71FD2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6289" y="2046289"/>
            <a:ext cx="560387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</p:txBody>
      </p: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A58578AC-A04B-4910-9C56-ECAB0EE33D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6289" y="2481264"/>
            <a:ext cx="5603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7BCCB728-AE89-4436-AD1B-6B92A4CBB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6838" y="2025650"/>
            <a:ext cx="569912" cy="406400"/>
          </a:xfrm>
          <a:prstGeom prst="rect">
            <a:avLst/>
          </a:prstGeom>
          <a:solidFill>
            <a:srgbClr val="66FF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180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1EF5C4C2-D187-48BB-BC24-A378A86CA3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3664" y="2481264"/>
            <a:ext cx="561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 type="triangle" w="lg" len="lg"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 b="1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endParaRPr lang="ru-RU" altLang="ru-RU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C8A6F95D-73ED-435D-AA42-6CFC77C16E50}"/>
              </a:ext>
            </a:extLst>
          </p:cNvPr>
          <p:cNvSpPr/>
          <p:nvPr/>
        </p:nvSpPr>
        <p:spPr>
          <a:xfrm>
            <a:off x="3490914" y="893763"/>
            <a:ext cx="5210175" cy="647700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08000" rIns="144000" bIns="108000">
            <a:spAutoFit/>
          </a:bodyPr>
          <a:lstStyle/>
          <a:p>
            <a:pPr algn="ctr">
              <a:defRPr/>
            </a:pP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 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+ </a:t>
            </a:r>
            <a:r>
              <a:rPr 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min</a:t>
            </a:r>
            <a:r>
              <a:rPr lang="ru-RU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1 </a:t>
            </a:r>
            <a:r>
              <a:rPr lang="ru-RU" sz="2800" b="1" i="1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800" b="1" i="1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 K</a:t>
            </a:r>
            <a:r>
              <a:rPr lang="en-US" sz="2800" b="1" i="1" baseline="-25000" dirty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800" b="1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sz="28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ru-RU" sz="2000" dirty="0">
              <a:latin typeface="Arial" charset="0"/>
            </a:endParaRPr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E45028FB-BFC8-46CB-A07F-67D256A526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875" y="2027239"/>
            <a:ext cx="407988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90A58080-F00C-4518-A8EE-8B49D26E78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0638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8E18D697-AD97-43DF-9638-27BE4FFD6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0563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55D97F2A-9576-4E73-A50B-7182207D0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2314" y="2027239"/>
            <a:ext cx="407987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141F97D4-BD48-49DD-B48D-79776B32A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9214" y="2027239"/>
            <a:ext cx="407987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B61B7803-4203-45FE-A287-329B44489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7475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7" name="Овал 56">
            <a:extLst>
              <a:ext uri="{FF2B5EF4-FFF2-40B4-BE49-F238E27FC236}">
                <a16:creationId xmlns:a16="http://schemas.microsoft.com/office/drawing/2014/main" id="{E84DDF19-DB31-4537-B987-DB35831E8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6925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8" name="Овал 57">
            <a:extLst>
              <a:ext uri="{FF2B5EF4-FFF2-40B4-BE49-F238E27FC236}">
                <a16:creationId xmlns:a16="http://schemas.microsoft.com/office/drawing/2014/main" id="{2E721E34-24CD-4156-817B-99BE50E6A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0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59" name="Овал 58">
            <a:extLst>
              <a:ext uri="{FF2B5EF4-FFF2-40B4-BE49-F238E27FC236}">
                <a16:creationId xmlns:a16="http://schemas.microsoft.com/office/drawing/2014/main" id="{0FFC0313-3BD3-42B9-AB66-EA31712B1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4314" y="2027239"/>
            <a:ext cx="407987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E4914697-2230-4B36-943D-711BF6F6B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6775" y="2027239"/>
            <a:ext cx="406400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1" name="Овал 60">
            <a:extLst>
              <a:ext uri="{FF2B5EF4-FFF2-40B4-BE49-F238E27FC236}">
                <a16:creationId xmlns:a16="http://schemas.microsoft.com/office/drawing/2014/main" id="{1921DF26-93AE-401D-9CEE-DE50FA21F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6689" y="4665664"/>
            <a:ext cx="407987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2" name="Овал 61">
            <a:extLst>
              <a:ext uri="{FF2B5EF4-FFF2-40B4-BE49-F238E27FC236}">
                <a16:creationId xmlns:a16="http://schemas.microsoft.com/office/drawing/2014/main" id="{956B7B00-8AF3-4DA6-81A2-620288814A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8025" y="4665664"/>
            <a:ext cx="407988" cy="407987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3" name="Овал 62">
            <a:extLst>
              <a:ext uri="{FF2B5EF4-FFF2-40B4-BE49-F238E27FC236}">
                <a16:creationId xmlns:a16="http://schemas.microsoft.com/office/drawing/2014/main" id="{4CAE29D7-FD6D-4B49-B38B-AF31796BC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875" y="3806825"/>
            <a:ext cx="407988" cy="406400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4" name="Овал 63">
            <a:extLst>
              <a:ext uri="{FF2B5EF4-FFF2-40B4-BE49-F238E27FC236}">
                <a16:creationId xmlns:a16="http://schemas.microsoft.com/office/drawing/2014/main" id="{604EAC6E-4DB9-4202-96B6-E7CA0E9B3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8500" y="3806825"/>
            <a:ext cx="407988" cy="406400"/>
          </a:xfrm>
          <a:prstGeom prst="ellipse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5" name="Полилиния 64">
            <a:extLst>
              <a:ext uri="{FF2B5EF4-FFF2-40B4-BE49-F238E27FC236}">
                <a16:creationId xmlns:a16="http://schemas.microsoft.com/office/drawing/2014/main" id="{2DF813EF-CB64-42C2-8C60-F1C81C20F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9026" y="4078289"/>
            <a:ext cx="2905125" cy="687387"/>
          </a:xfrm>
          <a:custGeom>
            <a:avLst/>
            <a:gdLst>
              <a:gd name="T0" fmla="*/ 2904087 w 2906162"/>
              <a:gd name="T1" fmla="*/ 686712 h 688063"/>
              <a:gd name="T2" fmla="*/ 1483708 w 2906162"/>
              <a:gd name="T3" fmla="*/ 406606 h 688063"/>
              <a:gd name="T4" fmla="*/ 0 w 2906162"/>
              <a:gd name="T5" fmla="*/ 0 h 688063"/>
              <a:gd name="T6" fmla="*/ 0 60000 65536"/>
              <a:gd name="T7" fmla="*/ 0 60000 65536"/>
              <a:gd name="T8" fmla="*/ 0 60000 65536"/>
              <a:gd name="T9" fmla="*/ 0 w 2906162"/>
              <a:gd name="T10" fmla="*/ 0 h 688063"/>
              <a:gd name="T11" fmla="*/ 2906162 w 2906162"/>
              <a:gd name="T12" fmla="*/ 688063 h 68806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06162" h="688063">
                <a:moveTo>
                  <a:pt x="2906162" y="688063"/>
                </a:moveTo>
                <a:cubicBezTo>
                  <a:pt x="2437645" y="605073"/>
                  <a:pt x="1969128" y="522083"/>
                  <a:pt x="1484768" y="407406"/>
                </a:cubicBezTo>
                <a:cubicBezTo>
                  <a:pt x="1000408" y="292729"/>
                  <a:pt x="500204" y="146364"/>
                  <a:pt x="0" y="0"/>
                </a:cubicBezTo>
              </a:path>
            </a:pathLst>
          </a:custGeom>
          <a:noFill/>
          <a:ln w="19050" algn="ctr">
            <a:solidFill>
              <a:srgbClr val="0000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6" name="Полилиния 65">
            <a:extLst>
              <a:ext uri="{FF2B5EF4-FFF2-40B4-BE49-F238E27FC236}">
                <a16:creationId xmlns:a16="http://schemas.microsoft.com/office/drawing/2014/main" id="{363A39DE-ABD1-47A8-8674-A81B57D63754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6108700" y="4164014"/>
            <a:ext cx="0" cy="542925"/>
          </a:xfrm>
          <a:custGeom>
            <a:avLst/>
            <a:gdLst>
              <a:gd name="T0" fmla="*/ 0 w 2906162"/>
              <a:gd name="T1" fmla="*/ 338212 h 688063"/>
              <a:gd name="T2" fmla="*/ 0 w 2906162"/>
              <a:gd name="T3" fmla="*/ 200258 h 688063"/>
              <a:gd name="T4" fmla="*/ 0 w 2906162"/>
              <a:gd name="T5" fmla="*/ 0 h 688063"/>
              <a:gd name="T6" fmla="*/ 0 60000 65536"/>
              <a:gd name="T7" fmla="*/ 0 60000 65536"/>
              <a:gd name="T8" fmla="*/ 0 60000 65536"/>
              <a:gd name="T9" fmla="*/ 0 w 2906162"/>
              <a:gd name="T10" fmla="*/ 0 h 688063"/>
              <a:gd name="T11" fmla="*/ 0 w 2906162"/>
              <a:gd name="T12" fmla="*/ 688063 h 68806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06162" h="688063">
                <a:moveTo>
                  <a:pt x="2906162" y="688063"/>
                </a:moveTo>
                <a:cubicBezTo>
                  <a:pt x="2437645" y="605073"/>
                  <a:pt x="1969128" y="522083"/>
                  <a:pt x="1484768" y="407406"/>
                </a:cubicBezTo>
                <a:cubicBezTo>
                  <a:pt x="1000408" y="292729"/>
                  <a:pt x="500204" y="146364"/>
                  <a:pt x="0" y="0"/>
                </a:cubicBezTo>
              </a:path>
            </a:pathLst>
          </a:custGeom>
          <a:noFill/>
          <a:ln w="19050" algn="ctr">
            <a:solidFill>
              <a:srgbClr val="0000FF"/>
            </a:solidFill>
            <a:prstDash val="sysDash"/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7" name="Полилиния 66">
            <a:extLst>
              <a:ext uri="{FF2B5EF4-FFF2-40B4-BE49-F238E27FC236}">
                <a16:creationId xmlns:a16="http://schemas.microsoft.com/office/drawing/2014/main" id="{F6800470-0F27-4F50-8C5F-F853D59A5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2926" y="4046538"/>
            <a:ext cx="2759075" cy="696912"/>
          </a:xfrm>
          <a:custGeom>
            <a:avLst/>
            <a:gdLst>
              <a:gd name="T0" fmla="*/ 2487394 w 2906162"/>
              <a:gd name="T1" fmla="*/ 715421 h 688063"/>
              <a:gd name="T2" fmla="*/ 1270819 w 2906162"/>
              <a:gd name="T3" fmla="*/ 423605 h 688063"/>
              <a:gd name="T4" fmla="*/ 0 w 2906162"/>
              <a:gd name="T5" fmla="*/ 0 h 688063"/>
              <a:gd name="T6" fmla="*/ 0 60000 65536"/>
              <a:gd name="T7" fmla="*/ 0 60000 65536"/>
              <a:gd name="T8" fmla="*/ 0 60000 65536"/>
              <a:gd name="T9" fmla="*/ 0 w 2906162"/>
              <a:gd name="T10" fmla="*/ 0 h 688063"/>
              <a:gd name="T11" fmla="*/ 2906162 w 2906162"/>
              <a:gd name="T12" fmla="*/ 688063 h 68806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06162" h="688063">
                <a:moveTo>
                  <a:pt x="2906162" y="688063"/>
                </a:moveTo>
                <a:cubicBezTo>
                  <a:pt x="2437645" y="605073"/>
                  <a:pt x="1969128" y="522083"/>
                  <a:pt x="1484768" y="407406"/>
                </a:cubicBezTo>
                <a:cubicBezTo>
                  <a:pt x="1000408" y="292729"/>
                  <a:pt x="500204" y="146364"/>
                  <a:pt x="0" y="0"/>
                </a:cubicBezTo>
              </a:path>
            </a:pathLst>
          </a:custGeom>
          <a:noFill/>
          <a:ln w="19050" algn="ctr">
            <a:solidFill>
              <a:srgbClr val="0000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ru-RU" altLang="ru-RU"/>
          </a:p>
        </p:txBody>
      </p:sp>
      <p:sp>
        <p:nvSpPr>
          <p:cNvPr id="68" name="Прямоугольник 67">
            <a:extLst>
              <a:ext uri="{FF2B5EF4-FFF2-40B4-BE49-F238E27FC236}">
                <a16:creationId xmlns:a16="http://schemas.microsoft.com/office/drawing/2014/main" id="{BE7C6F99-CA74-4ED2-997D-A846336FF7C5}"/>
              </a:ext>
            </a:extLst>
          </p:cNvPr>
          <p:cNvSpPr/>
          <p:nvPr/>
        </p:nvSpPr>
        <p:spPr bwMode="auto">
          <a:xfrm>
            <a:off x="2068513" y="5522914"/>
            <a:ext cx="1592262" cy="458787"/>
          </a:xfrm>
          <a:prstGeom prst="rect">
            <a:avLst/>
          </a:prstGeom>
          <a:solidFill>
            <a:srgbClr val="66FF66"/>
          </a:solidFill>
          <a:ln w="12700" cap="flat" cmpd="sng" algn="ctr">
            <a:noFill/>
            <a:prstDash val="solid"/>
            <a:round/>
            <a:headEnd type="none" w="med" len="med"/>
            <a:tailEnd type="triangl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ru-RU" sz="2400"/>
              <a:t>2 </a:t>
            </a:r>
            <a:r>
              <a:rPr lang="ru-RU" altLang="ru-RU" sz="2400"/>
              <a:t>бидона</a:t>
            </a:r>
          </a:p>
        </p:txBody>
      </p:sp>
      <p:sp>
        <p:nvSpPr>
          <p:cNvPr id="69" name="Прямоугольник 68">
            <a:extLst>
              <a:ext uri="{FF2B5EF4-FFF2-40B4-BE49-F238E27FC236}">
                <a16:creationId xmlns:a16="http://schemas.microsoft.com/office/drawing/2014/main" id="{7639F28D-72D2-429E-93FF-836882C83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9675" y="5505451"/>
            <a:ext cx="1106488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en-US" altLang="ru-RU" sz="2400" b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5 + 5</a:t>
            </a:r>
            <a:endParaRPr lang="ru-RU" altLang="ru-RU" sz="2400" b="1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  <p:grpSp>
        <p:nvGrpSpPr>
          <p:cNvPr id="3" name="Группа 69">
            <a:extLst>
              <a:ext uri="{FF2B5EF4-FFF2-40B4-BE49-F238E27FC236}">
                <a16:creationId xmlns:a16="http://schemas.microsoft.com/office/drawing/2014/main" id="{6B5B071B-2035-40C9-946C-7A5935C26477}"/>
              </a:ext>
            </a:extLst>
          </p:cNvPr>
          <p:cNvGrpSpPr>
            <a:grpSpLocks/>
          </p:cNvGrpSpPr>
          <p:nvPr/>
        </p:nvGrpSpPr>
        <p:grpSpPr bwMode="auto">
          <a:xfrm>
            <a:off x="4992688" y="5449889"/>
            <a:ext cx="5408612" cy="663575"/>
            <a:chOff x="566061" y="5585407"/>
            <a:chExt cx="5521306" cy="663575"/>
          </a:xfrm>
        </p:grpSpPr>
        <p:sp>
          <p:nvSpPr>
            <p:cNvPr id="71" name="Text Box 6">
              <a:extLst>
                <a:ext uri="{FF2B5EF4-FFF2-40B4-BE49-F238E27FC236}">
                  <a16:creationId xmlns:a16="http://schemas.microsoft.com/office/drawing/2014/main" id="{62294E58-3104-4EC5-9B17-ACC04286BF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2787" y="5691769"/>
              <a:ext cx="5054580" cy="461963"/>
            </a:xfrm>
            <a:prstGeom prst="rect">
              <a:avLst/>
            </a:prstGeom>
            <a:solidFill>
              <a:srgbClr val="D1D1FF"/>
            </a:solidFill>
            <a:ln w="25400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0" hangingPunct="0">
                <a:spcBef>
                  <a:spcPct val="50000"/>
                </a:spcBef>
              </a:pPr>
              <a:r>
                <a:rPr lang="ru-RU" altLang="ru-RU" sz="2400"/>
                <a:t>   Похоже на алгоритм Дейкстры!</a:t>
              </a:r>
              <a:endParaRPr lang="ru-RU" altLang="ru-RU" sz="2200"/>
            </a:p>
          </p:txBody>
        </p:sp>
        <p:sp>
          <p:nvSpPr>
            <p:cNvPr id="72" name="Oval 7">
              <a:extLst>
                <a:ext uri="{FF2B5EF4-FFF2-40B4-BE49-F238E27FC236}">
                  <a16:creationId xmlns:a16="http://schemas.microsoft.com/office/drawing/2014/main" id="{508C6001-02D8-4628-85D3-5725172A3A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61" y="5585407"/>
              <a:ext cx="661195" cy="663575"/>
            </a:xfrm>
            <a:prstGeom prst="ellipse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algn="ctr" eaLnBrk="0" hangingPunct="0">
                <a:defRPr/>
              </a:pPr>
              <a:r>
                <a:rPr lang="en-US" sz="4400" dirty="0">
                  <a:solidFill>
                    <a:schemeClr val="bg1"/>
                  </a:solidFill>
                  <a:latin typeface="Arial Black" pitchFamily="34" charset="0"/>
                </a:rPr>
                <a:t>!</a:t>
              </a:r>
              <a:endParaRPr lang="ru-RU" sz="4400" dirty="0">
                <a:solidFill>
                  <a:schemeClr val="bg1"/>
                </a:solidFill>
                <a:latin typeface="Arial Black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 nodeType="clickPar">
                      <p:stCondLst>
                        <p:cond delay="indefinite"/>
                      </p:stCondLst>
                      <p:childTnLst>
                        <p:par>
                          <p:cTn id="1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 nodeType="clickPar">
                      <p:stCondLst>
                        <p:cond delay="indefinite"/>
                      </p:stCondLst>
                      <p:childTnLst>
                        <p:par>
                          <p:cTn id="1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9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9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9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 nodeType="clickPar">
                      <p:stCondLst>
                        <p:cond delay="indefinite"/>
                      </p:stCondLst>
                      <p:childTnLst>
                        <p:par>
                          <p:cTn id="2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 nodeType="clickPar">
                      <p:stCondLst>
                        <p:cond delay="indefinite"/>
                      </p:stCondLst>
                      <p:childTnLst>
                        <p:par>
                          <p:cTn id="2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 nodeType="clickPar">
                      <p:stCondLst>
                        <p:cond delay="indefinite"/>
                      </p:stCondLst>
                      <p:childTnLst>
                        <p:par>
                          <p:cTn id="2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 nodeType="clickPar">
                      <p:stCondLst>
                        <p:cond delay="indefinite"/>
                      </p:stCondLst>
                      <p:childTnLst>
                        <p:par>
                          <p:cTn id="2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 nodeType="clickPar">
                      <p:stCondLst>
                        <p:cond delay="indefinite"/>
                      </p:stCondLst>
                      <p:childTnLst>
                        <p:par>
                          <p:cTn id="2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 nodeType="clickPar">
                      <p:stCondLst>
                        <p:cond delay="indefinite"/>
                      </p:stCondLst>
                      <p:childTnLst>
                        <p:par>
                          <p:cTn id="2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 nodeType="clickPar">
                      <p:stCondLst>
                        <p:cond delay="indefinite"/>
                      </p:stCondLst>
                      <p:childTnLst>
                        <p:par>
                          <p:cTn id="2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29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 animBg="1"/>
      <p:bldP spid="49" grpId="0"/>
      <p:bldP spid="51" grpId="0" animBg="1"/>
      <p:bldP spid="51" grpId="1" animBg="1"/>
      <p:bldP spid="51" grpId="2" animBg="1"/>
      <p:bldP spid="51" grpId="3" animBg="1"/>
      <p:bldP spid="52" grpId="0" animBg="1"/>
      <p:bldP spid="52" grpId="1" animBg="1"/>
      <p:bldP spid="52" grpId="2" animBg="1"/>
      <p:bldP spid="52" grpId="3" animBg="1"/>
      <p:bldP spid="52" grpId="4" animBg="1"/>
      <p:bldP spid="52" grpId="5" animBg="1"/>
      <p:bldP spid="53" grpId="0" animBg="1"/>
      <p:bldP spid="53" grpId="1" animBg="1"/>
      <p:bldP spid="53" grpId="2" animBg="1"/>
      <p:bldP spid="53" grpId="3" animBg="1"/>
      <p:bldP spid="54" grpId="0" animBg="1"/>
      <p:bldP spid="54" grpId="1" animBg="1"/>
      <p:bldP spid="54" grpId="2" animBg="1"/>
      <p:bldP spid="54" grpId="3" animBg="1"/>
      <p:bldP spid="55" grpId="0" animBg="1"/>
      <p:bldP spid="55" grpId="1" animBg="1"/>
      <p:bldP spid="55" grpId="2" animBg="1"/>
      <p:bldP spid="55" grpId="3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8" grpId="2" animBg="1"/>
      <p:bldP spid="58" grpId="3" animBg="1"/>
      <p:bldP spid="59" grpId="0" animBg="1"/>
      <p:bldP spid="59" grpId="1" animBg="1"/>
      <p:bldP spid="60" grpId="0" animBg="1"/>
      <p:bldP spid="60" grpId="1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Заголовок 1">
            <a:extLst>
              <a:ext uri="{FF2B5EF4-FFF2-40B4-BE49-F238E27FC236}">
                <a16:creationId xmlns:a16="http://schemas.microsoft.com/office/drawing/2014/main" id="{ED48A43D-ED40-47A0-AD0D-99B830629A5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35150" y="301625"/>
            <a:ext cx="8375650" cy="471488"/>
          </a:xfrm>
        </p:spPr>
        <p:txBody>
          <a:bodyPr>
            <a:normAutofit fontScale="90000"/>
          </a:bodyPr>
          <a:lstStyle/>
          <a:p>
            <a:pPr algn="l"/>
            <a:r>
              <a:rPr lang="ru-RU" altLang="ru-RU" sz="3000" b="1" dirty="0"/>
              <a:t>Выдача сдачи</a:t>
            </a:r>
          </a:p>
        </p:txBody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27F6F3BC-2C2E-45F5-916E-AB120CF1C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1" y="978604"/>
            <a:ext cx="843756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anchor="ctr">
            <a:spAutoFit/>
          </a:bodyPr>
          <a:lstStyle>
            <a:lvl1pPr marL="361950" indent="-3619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0" hangingPunct="0"/>
            <a:r>
              <a:rPr lang="ru-RU" altLang="ru-RU" sz="2400" i="1" dirty="0">
                <a:cs typeface="Times New Roman" panose="02020603050405020304" pitchFamily="18" charset="0"/>
              </a:rPr>
              <a:t>Задача</a:t>
            </a:r>
            <a:r>
              <a:rPr lang="ru-RU" altLang="ru-RU" sz="2400" dirty="0">
                <a:cs typeface="Times New Roman" panose="02020603050405020304" pitchFamily="18" charset="0"/>
              </a:rPr>
              <a:t>. Сколькими различными способами можно выдать сдачу размером </a:t>
            </a:r>
            <a:r>
              <a:rPr lang="ru-RU" altLang="ru-RU" sz="24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ru-RU" altLang="ru-RU" sz="2400" dirty="0">
                <a:cs typeface="Times New Roman" panose="02020603050405020304" pitchFamily="18" charset="0"/>
              </a:rPr>
              <a:t> копеек, если есть монеты достоинством 1, 5, 15, 20 копеек. </a:t>
            </a:r>
          </a:p>
        </p:txBody>
      </p:sp>
      <p:pic>
        <p:nvPicPr>
          <p:cNvPr id="24585" name="Picture 14" descr="&amp;YUcy;&amp;bcy;&amp;icy;&amp;lcy;&amp;iecy;&amp;jcy;&amp;ncy;&amp;ycy;&amp;iecy; &amp;mcy;&amp;ocy;&amp;ncy;&amp;iecy;&amp;tcy;&amp;ycy; 10 &amp;rcy;&amp;ucy;&amp;bcy;&amp;lcy;&amp;iecy;&amp;jcy;">
            <a:extLst>
              <a:ext uri="{FF2B5EF4-FFF2-40B4-BE49-F238E27FC236}">
                <a16:creationId xmlns:a16="http://schemas.microsoft.com/office/drawing/2014/main" id="{5F1041DD-E340-4CEC-82B3-DB023B641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276" y="2063751"/>
            <a:ext cx="2346325" cy="158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477953E-47BB-4274-877E-4D8F77AF4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97" y="0"/>
            <a:ext cx="9949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726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5CC128D-87A2-435D-B54B-5A6A7DE96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356" y="0"/>
            <a:ext cx="9995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54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5BB0B2AA-D33F-4B2E-9690-51C3C9BE4B31}"/>
              </a:ext>
            </a:extLst>
          </p:cNvPr>
          <p:cNvGrpSpPr/>
          <p:nvPr/>
        </p:nvGrpSpPr>
        <p:grpSpPr>
          <a:xfrm>
            <a:off x="1613324" y="0"/>
            <a:ext cx="8965352" cy="6858000"/>
            <a:chOff x="1613324" y="0"/>
            <a:chExt cx="8965352" cy="6858000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570A8857-C6F8-4277-A236-26A273854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3324" y="0"/>
              <a:ext cx="8965352" cy="6858000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58EF7D6F-0CB1-4D84-B4E5-ED2A03EA6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28865" y="5816387"/>
              <a:ext cx="800141" cy="3873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68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6AED90C-70B2-4694-B7BE-56053566B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29" y="409420"/>
            <a:ext cx="11513142" cy="603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90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0798E83-8876-4EF4-BFA6-032EED8BA3C8}"/>
              </a:ext>
            </a:extLst>
          </p:cNvPr>
          <p:cNvGrpSpPr/>
          <p:nvPr/>
        </p:nvGrpSpPr>
        <p:grpSpPr>
          <a:xfrm>
            <a:off x="239516" y="231551"/>
            <a:ext cx="11570295" cy="6083613"/>
            <a:chOff x="239516" y="231551"/>
            <a:chExt cx="11570295" cy="6083613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674E5E5F-6157-4376-A125-6F71606E8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516" y="231551"/>
              <a:ext cx="11570295" cy="6083613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91FE07C3-D51D-47EC-A25A-F322B71FF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3065" y="3632255"/>
              <a:ext cx="533427" cy="5143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7050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53F5B7-6BD3-4773-A36B-6F77EF6F5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27" y="377668"/>
            <a:ext cx="11589346" cy="610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2824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1785</TotalTime>
  <Words>308</Words>
  <Application>Microsoft Office PowerPoint</Application>
  <PresentationFormat>Широкоэкранный</PresentationFormat>
  <Paragraphs>112</Paragraphs>
  <Slides>32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9" baseType="lpstr">
      <vt:lpstr>Arial</vt:lpstr>
      <vt:lpstr>Arial Black</vt:lpstr>
      <vt:lpstr>Calibri</vt:lpstr>
      <vt:lpstr>Calibri Light</vt:lpstr>
      <vt:lpstr>Courier New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Оптимальное решение</vt:lpstr>
      <vt:lpstr>Оптимальное решение</vt:lpstr>
      <vt:lpstr>Оптимальное решение (бидоны)</vt:lpstr>
      <vt:lpstr>Выдача сдачи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graph?</dc:title>
  <dc:creator>Levonog</dc:creator>
  <cp:lastModifiedBy>admin</cp:lastModifiedBy>
  <cp:revision>105</cp:revision>
  <dcterms:created xsi:type="dcterms:W3CDTF">2021-07-10T19:33:53Z</dcterms:created>
  <dcterms:modified xsi:type="dcterms:W3CDTF">2022-11-11T07:32:19Z</dcterms:modified>
</cp:coreProperties>
</file>

<file path=docProps/thumbnail.jpeg>
</file>